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en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5"/>
    <p:restoredTop sz="94683"/>
  </p:normalViewPr>
  <p:slideViewPr>
    <p:cSldViewPr snapToGrid="0">
      <p:cViewPr varScale="1">
        <p:scale>
          <a:sx n="102" d="100"/>
          <a:sy n="102" d="100"/>
        </p:scale>
        <p:origin x="6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K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41386F-454E-D849-BC05-38EF3DED5E5B}" type="datetimeFigureOut">
              <a:rPr lang="en-KR" smtClean="0"/>
              <a:t>3/26/26</a:t>
            </a:fld>
            <a:endParaRPr lang="en-K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K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D583E-A312-CF47-ADDC-22B0C042D30B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1708425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BD583E-A312-CF47-ADDC-22B0C042D30B}" type="slidenum">
              <a:rPr lang="en-KR" smtClean="0"/>
              <a:t>5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1226237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6A9EE-FD9E-D00A-1D64-80EEA4CA1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4548D4-86D7-B2FC-BADC-70FFF1D421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11EB62-666B-C985-B60B-6501204CC6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6E7A8D-2F69-8387-4BE9-B081486A20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BD583E-A312-CF47-ADDC-22B0C042D30B}" type="slidenum">
              <a:rPr lang="en-KR" smtClean="0"/>
              <a:t>6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273125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2E27C-CB0A-0E3B-D9E9-7A5D4C588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D155F2-1959-12B7-8B1D-356E3E0358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E2F3AB-B424-53D5-78D9-E58EEACDB2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8C69A0-5D0B-FFDB-6D0D-F8DE10CDDA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BD583E-A312-CF47-ADDC-22B0C042D30B}" type="slidenum">
              <a:rPr lang="en-KR" smtClean="0"/>
              <a:t>7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242558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EB15E-15DD-BD30-3718-F63BB1FD1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7533BB-DB53-29FB-1F5E-F9089F871E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D381E3-F885-A758-A186-110068926B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55B719-726E-915A-AB72-50B426C8B0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BD583E-A312-CF47-ADDC-22B0C042D30B}" type="slidenum">
              <a:rPr lang="en-KR" smtClean="0"/>
              <a:t>8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964754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CF3A2-5194-9689-AF42-761DD4DCF5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K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673A42-CC53-F65D-A4A2-090E9E3657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K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650FD3-19BB-BCAB-AF61-AE4BCE597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34F-2E26-8048-AD1D-0F89A0E87384}" type="datetimeFigureOut">
              <a:rPr lang="en-KR" smtClean="0"/>
              <a:t>3/26/26</a:t>
            </a:fld>
            <a:endParaRPr lang="en-K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E6F1B-9D35-50F6-5730-F293A8048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273F8-7DE6-804C-4629-D26C8D343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F0A9-0C26-3542-B2EF-D09D4062AC06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1097767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28D91-0F7E-2836-D75B-6F5185F1A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72ED6E-905D-60E1-6B6F-12BCF26FED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90ECE4-E22C-4DB1-EF04-D33067120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34F-2E26-8048-AD1D-0F89A0E87384}" type="datetimeFigureOut">
              <a:rPr lang="en-KR" smtClean="0"/>
              <a:t>3/26/26</a:t>
            </a:fld>
            <a:endParaRPr lang="en-K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7C118-B3A0-0C17-9359-D6DCD4B5E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87839-B0AF-072B-976F-ABDD5EE4A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F0A9-0C26-3542-B2EF-D09D4062AC06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1262163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C0A31F-648C-6C91-3F06-CE3183C365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K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73D80C-8060-B25C-561B-B96469B614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3E92D-DFCB-E66B-4053-3E58A76E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34F-2E26-8048-AD1D-0F89A0E87384}" type="datetimeFigureOut">
              <a:rPr lang="en-KR" smtClean="0"/>
              <a:t>3/26/26</a:t>
            </a:fld>
            <a:endParaRPr lang="en-K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38A22-99AD-01B4-9E75-A230A1314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35F2B-B648-FD33-0EC1-26D39128F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F0A9-0C26-3542-B2EF-D09D4062AC06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258635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F8103-FD46-5811-5F3D-5541D4A32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6130F-EA2D-8E7F-43A9-DEF2A0720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FF232-0CB5-CA2F-D13E-6790379A1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34F-2E26-8048-AD1D-0F89A0E87384}" type="datetimeFigureOut">
              <a:rPr lang="en-KR" smtClean="0"/>
              <a:t>3/26/26</a:t>
            </a:fld>
            <a:endParaRPr lang="en-K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04908-FE7A-3F86-6C6B-527742E4A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1D322-1D90-833D-0C2A-317E46F4B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F0A9-0C26-3542-B2EF-D09D4062AC06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1885027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06618-D2FD-3DEA-7CCD-EA9F756C5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K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06470D-73F3-7886-3ABF-B39673535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44D40-B23D-A6C9-1275-59C4E62BC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34F-2E26-8048-AD1D-0F89A0E87384}" type="datetimeFigureOut">
              <a:rPr lang="en-KR" smtClean="0"/>
              <a:t>3/26/26</a:t>
            </a:fld>
            <a:endParaRPr lang="en-K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3A83E-41C7-C443-4BAE-F6CF8E1A3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A228A-229E-E0B8-CC71-B355E8233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F0A9-0C26-3542-B2EF-D09D4062AC06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2381419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473AE-021B-6E56-E87E-EAAAA7E10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887AF-A448-D398-7AF5-06BEFB11D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DBB745-D863-6309-F234-EA9F3AA82C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C58E7-B0F9-AD3D-372F-967547B1B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34F-2E26-8048-AD1D-0F89A0E87384}" type="datetimeFigureOut">
              <a:rPr lang="en-KR" smtClean="0"/>
              <a:t>3/26/26</a:t>
            </a:fld>
            <a:endParaRPr lang="en-K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677B03-DA95-03C7-B42F-55B2B224E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45D0DC-32D2-4ADE-785A-2DAD2F40C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F0A9-0C26-3542-B2EF-D09D4062AC06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2630494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6C236-CB0C-77F9-70D1-6E2FBE52A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K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4A9C94-9E1F-6641-03A6-5A84D99B9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8A8824-FBDB-864C-58EB-490C2D751D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718D90-8AC2-5081-483F-E3273A6267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6CB6E7-ECC9-9FEF-0596-D522B9683F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8457B3-A9C9-1BD3-A643-A299C0179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34F-2E26-8048-AD1D-0F89A0E87384}" type="datetimeFigureOut">
              <a:rPr lang="en-KR" smtClean="0"/>
              <a:t>3/26/26</a:t>
            </a:fld>
            <a:endParaRPr lang="en-K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FC7DB1-20C2-47A4-C54E-FDF72FD48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BD2F4E-2C1A-0D37-4F32-D0AB8BC66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F0A9-0C26-3542-B2EF-D09D4062AC06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1625969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83014-B213-5AFC-EC8F-046EB28D2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K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91FBBD-DF47-5A86-F799-A1C101D77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34F-2E26-8048-AD1D-0F89A0E87384}" type="datetimeFigureOut">
              <a:rPr lang="en-KR" smtClean="0"/>
              <a:t>3/26/26</a:t>
            </a:fld>
            <a:endParaRPr lang="en-K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95C51F-C65C-B3F6-F669-CD832A3D2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13EDC3-60B2-051E-BCFA-9B858FB6F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F0A9-0C26-3542-B2EF-D09D4062AC06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364445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AC745B-6C28-4448-381D-EEBD8B03C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34F-2E26-8048-AD1D-0F89A0E87384}" type="datetimeFigureOut">
              <a:rPr lang="en-KR" smtClean="0"/>
              <a:t>3/26/26</a:t>
            </a:fld>
            <a:endParaRPr lang="en-K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A23E6D-4C73-FF8B-988F-58FD2F32D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D52F4-1BEF-95FB-0F29-EF5657A80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F0A9-0C26-3542-B2EF-D09D4062AC06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2615429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8CB11-A92F-7AD3-9475-E90D38BB5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K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C8FB6-B5AA-6252-87D8-1C08D9089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6E499E-556A-46E8-364C-9705DB578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94C4AD-FDBA-D73B-4B35-FFCF9E246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34F-2E26-8048-AD1D-0F89A0E87384}" type="datetimeFigureOut">
              <a:rPr lang="en-KR" smtClean="0"/>
              <a:t>3/26/26</a:t>
            </a:fld>
            <a:endParaRPr lang="en-K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5DE4E2-E7A7-08F5-C8C5-11F0AAEB0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948260-EB61-B1E8-7176-DFDCDC17D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F0A9-0C26-3542-B2EF-D09D4062AC06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416949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DF9A5-9750-9520-55F5-A6E94F40C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K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8B685B-6546-C676-E2D2-0A45A89CED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K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4F9C5A-3121-FEDD-3BC8-CF34EFDA2A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4F7BC-27D4-5330-3E6F-83AA77F17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9834F-2E26-8048-AD1D-0F89A0E87384}" type="datetimeFigureOut">
              <a:rPr lang="en-KR" smtClean="0"/>
              <a:t>3/26/26</a:t>
            </a:fld>
            <a:endParaRPr lang="en-K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F5CE75-06A8-C0C1-A98A-74015831A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9108EE-2DA7-DBA9-89F3-78ABB96C5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F0A9-0C26-3542-B2EF-D09D4062AC06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1263734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CC2459-8368-13D1-C0CB-BF1497595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K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A47757-BA73-15F0-3B79-BAD3E8CD4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K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A736B-279C-04B7-2680-4E207E1B5F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9834F-2E26-8048-AD1D-0F89A0E87384}" type="datetimeFigureOut">
              <a:rPr lang="en-KR" smtClean="0"/>
              <a:t>3/26/26</a:t>
            </a:fld>
            <a:endParaRPr lang="en-K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C9744-1D22-3A21-B705-725DAEA3E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K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D0BD2-4424-0997-3E2A-9EBB092264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3F0A9-0C26-3542-B2EF-D09D4062AC06}" type="slidenum">
              <a:rPr lang="en-KR" smtClean="0"/>
              <a:t>‹#›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4287656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K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1ADEB-6AC7-6DEF-3E6B-8B6E8706C8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42302"/>
            <a:ext cx="9144000" cy="2360142"/>
          </a:xfrm>
        </p:spPr>
        <p:txBody>
          <a:bodyPr>
            <a:noAutofit/>
          </a:bodyPr>
          <a:lstStyle/>
          <a:p>
            <a:r>
              <a:rPr lang="en-KR" sz="80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  <a:cs typeface="Courier New" panose="02070309020205020404" pitchFamily="49" charset="0"/>
              </a:rPr>
              <a:t>Elements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61F89-83AD-358F-21D0-03C7575BF909}"/>
              </a:ext>
            </a:extLst>
          </p:cNvPr>
          <p:cNvSpPr txBox="1"/>
          <p:nvPr/>
        </p:nvSpPr>
        <p:spPr>
          <a:xfrm>
            <a:off x="10569776" y="6581001"/>
            <a:ext cx="1622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스프링보드 원격학원</a:t>
            </a:r>
            <a:endParaRPr lang="en-KR" sz="12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795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6AEB0-92E9-EC43-A50B-A51E16C73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R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Matter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F62F5-E290-9359-4D11-8C0D80C422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Matter refers to any substance that </a:t>
            </a: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Helvetica" pitchFamily="2" charset="0"/>
              </a:rPr>
              <a:t>occupies space </a:t>
            </a: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and has </a:t>
            </a: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Helvetica" pitchFamily="2" charset="0"/>
              </a:rPr>
              <a:t>mass</a:t>
            </a: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.</a:t>
            </a:r>
          </a:p>
          <a:p>
            <a:pPr marL="0" indent="0">
              <a:buNone/>
            </a:pPr>
            <a:endParaRPr lang="en-US" sz="2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Helvetica" pitchFamily="2" charset="0"/>
              </a:rPr>
              <a:t>  *mass</a:t>
            </a:r>
          </a:p>
          <a:p>
            <a:pPr marL="0" indent="0">
              <a:buNone/>
            </a:pPr>
            <a:endParaRPr lang="en-US" sz="2400" dirty="0">
              <a:solidFill>
                <a:schemeClr val="accent5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Helvetica" pitchFamily="2" charset="0"/>
              </a:rPr>
              <a:t>  *volume</a:t>
            </a:r>
          </a:p>
          <a:p>
            <a:pPr marL="0" indent="0">
              <a:buNone/>
            </a:pPr>
            <a:endParaRPr lang="en-US" sz="2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Matter can be classified into two categories: pure substance and mixtures.</a:t>
            </a:r>
          </a:p>
          <a:p>
            <a:pPr marL="0" indent="0">
              <a:buNone/>
            </a:pPr>
            <a:endParaRPr lang="en-US" sz="2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endParaRPr lang="en-US" sz="2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endParaRPr lang="en-KR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331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FB579F-D72A-86E6-BFBA-FE26888F5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FD0D2-5A69-471E-C27C-2A8E104E3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R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Classifying matter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35693-A8E7-E7F2-26F0-865AFB2CD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1946" y="1690688"/>
            <a:ext cx="5051854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e</a:t>
            </a:r>
            <a:r>
              <a:rPr lang="en-K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lement</a:t>
            </a:r>
          </a:p>
          <a:p>
            <a:pPr marL="0" indent="0">
              <a:buNone/>
            </a:pPr>
            <a:endParaRPr lang="en-KR" sz="16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endParaRPr lang="en-KR" sz="12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c</a:t>
            </a:r>
            <a:r>
              <a:rPr lang="en-K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ompound</a:t>
            </a:r>
          </a:p>
          <a:p>
            <a:pPr marL="0" indent="0">
              <a:buNone/>
            </a:pPr>
            <a:endParaRPr lang="en-KR" sz="16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endParaRPr lang="en-KR" sz="12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h</a:t>
            </a:r>
            <a:r>
              <a:rPr lang="en-K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omogeneous mixture</a:t>
            </a:r>
          </a:p>
          <a:p>
            <a:pPr marL="0" indent="0">
              <a:buNone/>
            </a:pPr>
            <a:endParaRPr lang="en-KR" sz="16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endParaRPr lang="en-KR" sz="12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h</a:t>
            </a:r>
            <a:r>
              <a:rPr lang="en-K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eterogeneous mixture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02491C-259E-9D13-4A36-7693262CC049}"/>
              </a:ext>
            </a:extLst>
          </p:cNvPr>
          <p:cNvSpPr/>
          <p:nvPr/>
        </p:nvSpPr>
        <p:spPr>
          <a:xfrm>
            <a:off x="926757" y="5785671"/>
            <a:ext cx="5169242" cy="452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KR" sz="1000" dirty="0">
                <a:solidFill>
                  <a:schemeClr val="tx1"/>
                </a:solidFill>
              </a:rPr>
              <a:t>source: </a:t>
            </a:r>
            <a:r>
              <a:rPr lang="en-US" sz="1000" dirty="0">
                <a:solidFill>
                  <a:schemeClr val="tx1"/>
                </a:solidFill>
              </a:rPr>
              <a:t>https://</a:t>
            </a:r>
            <a:r>
              <a:rPr lang="en-US" sz="1000" dirty="0" err="1">
                <a:solidFill>
                  <a:schemeClr val="tx1"/>
                </a:solidFill>
              </a:rPr>
              <a:t>ngsmagnified.com</a:t>
            </a:r>
            <a:r>
              <a:rPr lang="en-US" sz="1000" dirty="0">
                <a:solidFill>
                  <a:schemeClr val="tx1"/>
                </a:solidFill>
              </a:rPr>
              <a:t>/textbooks/matter/section-1-composition-of-matter/</a:t>
            </a:r>
            <a:endParaRPr lang="en-KR" sz="1000" dirty="0">
              <a:solidFill>
                <a:schemeClr val="tx1"/>
              </a:solidFill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8A1876B4-4D9D-C6F1-96EF-BC237FE88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56" y="1690689"/>
            <a:ext cx="5169243" cy="409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80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5F844C-7FF2-E3AD-7A3E-FD01A073A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B6440-2960-CE81-32F7-2D7AD95BE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R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15E16-AE33-1E57-8BFA-F76F5A77E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An element refers to a substance that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  <a:latin typeface="Helvetica" pitchFamily="2" charset="0"/>
              </a:rPr>
              <a:t>cannot be broken down further into simpler components by any chemical means</a:t>
            </a:r>
            <a:r>
              <a:rPr lang="en-US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. </a:t>
            </a:r>
          </a:p>
          <a:p>
            <a:pPr marL="0" indent="0">
              <a:buNone/>
            </a:pPr>
            <a:endParaRPr lang="en-KR" sz="2400" dirty="0">
              <a:latin typeface="Helvetica" pitchFamily="2" charset="0"/>
            </a:endParaRPr>
          </a:p>
          <a:p>
            <a:pPr marL="0" indent="0">
              <a:buNone/>
            </a:pPr>
            <a:r>
              <a:rPr lang="en-K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Ancient Greek philosophers’ various perspectives on elements</a:t>
            </a:r>
          </a:p>
          <a:p>
            <a:pPr marL="0" indent="0">
              <a:buNone/>
            </a:pPr>
            <a:endParaRPr lang="en-KR" sz="2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54C8682-C1AB-9708-7C33-F863525DC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796" y="3728625"/>
            <a:ext cx="1505550" cy="229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49E17B-0819-9A36-2E28-D6B87EF8C271}"/>
              </a:ext>
            </a:extLst>
          </p:cNvPr>
          <p:cNvSpPr txBox="1"/>
          <p:nvPr/>
        </p:nvSpPr>
        <p:spPr>
          <a:xfrm>
            <a:off x="1199552" y="6114295"/>
            <a:ext cx="14066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0" i="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Helvetica" pitchFamily="2" charset="0"/>
              </a:rPr>
              <a:t>Θαλής, </a:t>
            </a:r>
            <a:r>
              <a:rPr lang="en-US" sz="1400" b="0" i="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Helvetica" pitchFamily="2" charset="0"/>
              </a:rPr>
              <a:t>Thales</a:t>
            </a:r>
            <a:endParaRPr lang="en-KR" sz="1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5FA500B8-2213-5717-E9CF-B03A45A75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027" y="3728625"/>
            <a:ext cx="1608223" cy="229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442E05-C008-0F15-1305-FAA935C90706}"/>
              </a:ext>
            </a:extLst>
          </p:cNvPr>
          <p:cNvSpPr txBox="1"/>
          <p:nvPr/>
        </p:nvSpPr>
        <p:spPr>
          <a:xfrm>
            <a:off x="7373894" y="6109573"/>
            <a:ext cx="2017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0" i="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Helvetica" pitchFamily="2" charset="0"/>
              </a:rPr>
              <a:t>Αριστοτέλης</a:t>
            </a:r>
            <a:r>
              <a:rPr lang="en-US" altLang="ko-KR" sz="1400" b="0" i="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Helvetica" pitchFamily="2" charset="0"/>
              </a:rPr>
              <a:t>,</a:t>
            </a:r>
            <a:r>
              <a:rPr lang="ko-KR" altLang="en-US" sz="1400" b="0" i="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n-US" altLang="ko-KR" sz="1400" b="0" i="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Helvetica" pitchFamily="2" charset="0"/>
              </a:rPr>
              <a:t>Aristotle</a:t>
            </a:r>
            <a:endParaRPr lang="en-KR" sz="1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8A10CE-B5C7-20E5-FFD3-82D093A933F9}"/>
              </a:ext>
            </a:extLst>
          </p:cNvPr>
          <p:cNvSpPr txBox="1"/>
          <p:nvPr/>
        </p:nvSpPr>
        <p:spPr>
          <a:xfrm>
            <a:off x="3928421" y="6111110"/>
            <a:ext cx="228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0" i="0" dirty="0" err="1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Helvetica" pitchFamily="2" charset="0"/>
              </a:rPr>
              <a:t>Ἀναξιμένης</a:t>
            </a:r>
            <a:r>
              <a:rPr lang="en-US" altLang="ko-KR" sz="1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,</a:t>
            </a:r>
            <a:r>
              <a:rPr lang="el-GR" sz="1400" b="0" i="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n-US" sz="1400" b="0" i="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Helvetica" pitchFamily="2" charset="0"/>
              </a:rPr>
              <a:t>Anaximenes</a:t>
            </a:r>
            <a:endParaRPr lang="en-KR" sz="1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DA92DCF5-372D-EA93-520F-5CA8FEC42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163" y="3721026"/>
            <a:ext cx="1608223" cy="230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401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A35488-C529-3ADD-E67C-CAA208D40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55E65-26C8-FD91-27C6-306D27574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The discovery of the composition of water</a:t>
            </a:r>
            <a:endParaRPr lang="en-KR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E938F-D622-2736-4F7F-5D11CA69A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5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K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Antoine-laurent de Lavoisire 🇫🇷</a:t>
            </a:r>
          </a:p>
          <a:p>
            <a:pPr marL="0" indent="0">
              <a:buNone/>
            </a:pPr>
            <a:endParaRPr lang="en-KR" sz="2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endParaRPr lang="en-KR" sz="2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</p:txBody>
      </p:sp>
      <p:pic>
        <p:nvPicPr>
          <p:cNvPr id="4100" name="Picture 4" descr="Lavoisier's &quot;gun barrel&quot; experiment, showing the decomposition of water...  | Download Scientific Diagram">
            <a:extLst>
              <a:ext uri="{FF2B5EF4-FFF2-40B4-BE49-F238E27FC236}">
                <a16:creationId xmlns:a16="http://schemas.microsoft.com/office/drawing/2014/main" id="{B0A3467B-1DFA-5D19-D8EC-3D6B660C3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45651"/>
            <a:ext cx="6809509" cy="380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D66DC0F-B08A-0A6A-288D-7F4C0AC88562}"/>
              </a:ext>
            </a:extLst>
          </p:cNvPr>
          <p:cNvSpPr/>
          <p:nvPr/>
        </p:nvSpPr>
        <p:spPr>
          <a:xfrm>
            <a:off x="568410" y="6289591"/>
            <a:ext cx="4584357" cy="3089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Helvetica" pitchFamily="2" charset="0"/>
              </a:rPr>
              <a:t>s</a:t>
            </a:r>
            <a:r>
              <a:rPr lang="en-KR" sz="1200" dirty="0">
                <a:solidFill>
                  <a:schemeClr val="bg1"/>
                </a:solidFill>
                <a:latin typeface="Helvetica" pitchFamily="2" charset="0"/>
              </a:rPr>
              <a:t>ource: </a:t>
            </a:r>
            <a:r>
              <a:rPr lang="en-US" sz="1200" b="0" i="0" dirty="0" err="1">
                <a:solidFill>
                  <a:schemeClr val="bg1"/>
                </a:solidFill>
                <a:effectLst/>
                <a:latin typeface="Helvetica" pitchFamily="2" charset="0"/>
              </a:rPr>
              <a:t>Szydło</a:t>
            </a:r>
            <a:r>
              <a:rPr lang="en-US" sz="1200" b="0" i="0" dirty="0">
                <a:solidFill>
                  <a:schemeClr val="bg1"/>
                </a:solidFill>
                <a:effectLst/>
                <a:latin typeface="Helvetica" pitchFamily="2" charset="0"/>
              </a:rPr>
              <a:t> (2021) Hydrogen – Some historical highlights</a:t>
            </a:r>
          </a:p>
        </p:txBody>
      </p:sp>
    </p:spTree>
    <p:extLst>
      <p:ext uri="{BB962C8B-B14F-4D97-AF65-F5344CB8AC3E}">
        <p14:creationId xmlns:p14="http://schemas.microsoft.com/office/powerpoint/2010/main" val="3551445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52072C-06F0-7323-0E17-95BA04A44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A63CB-5DF2-0C84-008D-3A8396DD7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R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C8DA2-C89C-3E13-F6FD-097DC9C96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K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An element is the smallest unit of matter.</a:t>
            </a:r>
          </a:p>
          <a:p>
            <a:pPr marL="0" indent="0">
              <a:buNone/>
            </a:pPr>
            <a:endParaRPr lang="en-KR" sz="2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r>
              <a:rPr lang="en-K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There have been 118 elements found so far. </a:t>
            </a:r>
          </a:p>
          <a:p>
            <a:pPr marL="0" indent="0">
              <a:buNone/>
            </a:pPr>
            <a:endParaRPr lang="en-KR" sz="2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r>
              <a:rPr lang="en-K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94 elements are naturally occuring. </a:t>
            </a:r>
          </a:p>
          <a:p>
            <a:pPr marL="0" indent="0">
              <a:buNone/>
            </a:pPr>
            <a:endParaRPr lang="en-KR" sz="2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r>
              <a:rPr lang="en-K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Each element has different </a:t>
            </a:r>
            <a:r>
              <a:rPr lang="en-KR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Helvetica" pitchFamily="2" charset="0"/>
              </a:rPr>
              <a:t>chemical properties</a:t>
            </a:r>
            <a:r>
              <a:rPr lang="en-KR" sz="2400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. </a:t>
            </a:r>
          </a:p>
          <a:p>
            <a:pPr marL="0" indent="0">
              <a:buNone/>
            </a:pPr>
            <a:endParaRPr lang="en-KR" sz="2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endParaRPr lang="en-KR" sz="2400" dirty="0">
              <a:solidFill>
                <a:schemeClr val="accent4">
                  <a:lumMod val="20000"/>
                  <a:lumOff val="80000"/>
                </a:schemeClr>
              </a:solidFill>
              <a:latin typeface="Helvetica" pitchFamily="2" charset="0"/>
            </a:endParaRPr>
          </a:p>
          <a:p>
            <a:pPr marL="0" indent="0">
              <a:buNone/>
            </a:pPr>
            <a:r>
              <a:rPr lang="en-KR" sz="2400" dirty="0">
                <a:solidFill>
                  <a:schemeClr val="accent5">
                    <a:lumMod val="20000"/>
                    <a:lumOff val="80000"/>
                  </a:schemeClr>
                </a:solidFill>
                <a:latin typeface="Helvetica" pitchFamily="2" charset="0"/>
              </a:rPr>
              <a:t>  *chemical properties</a:t>
            </a:r>
          </a:p>
        </p:txBody>
      </p:sp>
    </p:spTree>
    <p:extLst>
      <p:ext uri="{BB962C8B-B14F-4D97-AF65-F5344CB8AC3E}">
        <p14:creationId xmlns:p14="http://schemas.microsoft.com/office/powerpoint/2010/main" val="2222589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22D74B-863D-79DE-8149-A61747252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96E9F-84A8-0387-A088-3AE24E0D7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R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Flame test and spectral lines of elements </a:t>
            </a:r>
          </a:p>
        </p:txBody>
      </p:sp>
      <p:pic>
        <p:nvPicPr>
          <p:cNvPr id="5122" name="Picture 2" descr="한정되지 않은">
            <a:extLst>
              <a:ext uri="{FF2B5EF4-FFF2-40B4-BE49-F238E27FC236}">
                <a16:creationId xmlns:a16="http://schemas.microsoft.com/office/drawing/2014/main" id="{10E3368E-6E21-53CD-3CAD-C9BF4CFD2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48360"/>
            <a:ext cx="5018903" cy="352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pectra | onward to the edge">
            <a:extLst>
              <a:ext uri="{FF2B5EF4-FFF2-40B4-BE49-F238E27FC236}">
                <a16:creationId xmlns:a16="http://schemas.microsoft.com/office/drawing/2014/main" id="{6ED5E8FD-0518-7349-2068-9ECFEF632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551" y="2148359"/>
            <a:ext cx="5123249" cy="352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012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5FA5F2-6D58-D079-6E66-D9E019CFB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45F32-1BBC-87D3-206D-FC8D7CDF6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KR" dirty="0">
                <a:solidFill>
                  <a:schemeClr val="accent4">
                    <a:lumMod val="20000"/>
                    <a:lumOff val="80000"/>
                  </a:schemeClr>
                </a:solidFill>
                <a:latin typeface="Helvetica" pitchFamily="2" charset="0"/>
              </a:rPr>
              <a:t>Chemical symbols</a:t>
            </a:r>
          </a:p>
        </p:txBody>
      </p:sp>
      <p:pic>
        <p:nvPicPr>
          <p:cNvPr id="6148" name="Picture 4" descr="undefined">
            <a:extLst>
              <a:ext uri="{FF2B5EF4-FFF2-40B4-BE49-F238E27FC236}">
                <a16:creationId xmlns:a16="http://schemas.microsoft.com/office/drawing/2014/main" id="{22C51C78-B272-2777-A1A0-2A1D24684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53681"/>
            <a:ext cx="4627323" cy="4300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E70568-DA38-CA85-04C4-59BC56ACC9FC}"/>
              </a:ext>
            </a:extLst>
          </p:cNvPr>
          <p:cNvSpPr txBox="1"/>
          <p:nvPr/>
        </p:nvSpPr>
        <p:spPr>
          <a:xfrm>
            <a:off x="7361543" y="1397225"/>
            <a:ext cx="3611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dirty="0" err="1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Helvetica" pitchFamily="2" charset="0"/>
              </a:rPr>
              <a:t>Jöns</a:t>
            </a:r>
            <a:r>
              <a:rPr lang="en-US" sz="2400" b="0" i="0" dirty="0"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latin typeface="Helvetica" pitchFamily="2" charset="0"/>
              </a:rPr>
              <a:t> Jacob Berzelius 🇸🇪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ACC61A-6A1F-1114-6A2C-FAE3DF6515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055" y="1853681"/>
            <a:ext cx="4627323" cy="428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32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175</Words>
  <Application>Microsoft Macintosh PowerPoint</Application>
  <PresentationFormat>Widescreen</PresentationFormat>
  <Paragraphs>54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Helvetica</vt:lpstr>
      <vt:lpstr>Office Theme</vt:lpstr>
      <vt:lpstr>Elements</vt:lpstr>
      <vt:lpstr>Matter</vt:lpstr>
      <vt:lpstr>Classifying matter</vt:lpstr>
      <vt:lpstr>Elements</vt:lpstr>
      <vt:lpstr>The discovery of the composition of water</vt:lpstr>
      <vt:lpstr>Elements</vt:lpstr>
      <vt:lpstr>Flame test and spectral lines of elements </vt:lpstr>
      <vt:lpstr>Chemical symbols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Microsoft Office User</cp:lastModifiedBy>
  <cp:revision>6</cp:revision>
  <dcterms:created xsi:type="dcterms:W3CDTF">2024-12-27T21:51:05Z</dcterms:created>
  <dcterms:modified xsi:type="dcterms:W3CDTF">2026-03-26T05:39:37Z</dcterms:modified>
</cp:coreProperties>
</file>